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73" r:id="rId2"/>
    <p:sldId id="275" r:id="rId3"/>
    <p:sldId id="278" r:id="rId4"/>
    <p:sldId id="259" r:id="rId5"/>
    <p:sldId id="27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86442"/>
  </p:normalViewPr>
  <p:slideViewPr>
    <p:cSldViewPr snapToGrid="0" snapToObjects="1">
      <p:cViewPr varScale="1">
        <p:scale>
          <a:sx n="93" d="100"/>
          <a:sy n="93" d="100"/>
        </p:scale>
        <p:origin x="216" y="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99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B3521-222E-CC41-AA09-E0F883039A4F}" type="datetimeFigureOut">
              <a:rPr lang="en-US" smtClean="0"/>
              <a:t>3/1/21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03492-6503-EA4A-9D02-DD989087E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5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03492-6503-EA4A-9D02-DD989087E7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04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03492-6503-EA4A-9D02-DD989087E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2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5963" y="118903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03492-6503-EA4A-9D02-DD989087E71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747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Graphic Literature</a:t>
            </a:r>
            <a:endParaRPr lang="en-US" sz="1600" b="1" dirty="0"/>
          </a:p>
          <a:p>
            <a:r>
              <a:rPr lang="en-US" sz="1600" b="1" dirty="0"/>
              <a:t> 1</a:t>
            </a:r>
            <a:r>
              <a:rPr lang="en-US" sz="1600" dirty="0"/>
              <a:t>. What are the main events and how are they sequenced? You may choose to use a story map.</a:t>
            </a:r>
            <a:endParaRPr lang="en-US" sz="2400" dirty="0"/>
          </a:p>
          <a:p>
            <a:r>
              <a:rPr lang="en-US" sz="1600" b="1" dirty="0"/>
              <a:t>2</a:t>
            </a:r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one character. What is conveyed through the art, and what is conveyed through the text? 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As an interaction of image and text 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6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Image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you know about the place, time, and situation?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does the art focus your attention?</a:t>
            </a:r>
          </a:p>
          <a:p>
            <a:r>
              <a:rPr lang="en-US" sz="1600" dirty="0"/>
              <a:t>How do the images reflect power and authority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600" b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the Text 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you know about the place, time, and situation?</a:t>
            </a:r>
          </a:p>
          <a:p>
            <a:r>
              <a:rPr lang="en-US" sz="1600" dirty="0"/>
              <a:t>How does the text reflect power and authority, agency and voice?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600" dirty="0"/>
          </a:p>
          <a:p>
            <a:pPr marL="0" indent="0" algn="l">
              <a:buNone/>
            </a:pPr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03492-6503-EA4A-9D02-DD989087E7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70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Council on Interracial Books for Children</a:t>
            </a:r>
          </a:p>
          <a:p>
            <a:pPr marL="228600" indent="-228600">
              <a:buAutoNum type="arabicPeriod"/>
            </a:pPr>
            <a:r>
              <a:rPr lang="en-US" dirty="0"/>
              <a:t>Reflect the realities and ways of life of an Asian American people.</a:t>
            </a:r>
          </a:p>
          <a:p>
            <a:pPr marL="228600" indent="-228600">
              <a:buAutoNum type="arabicPeriod"/>
            </a:pPr>
            <a:r>
              <a:rPr lang="en-US" dirty="0"/>
              <a:t>Transcend stereotypes</a:t>
            </a:r>
          </a:p>
          <a:p>
            <a:pPr marL="228600" indent="-228600">
              <a:buAutoNum type="arabicPeriod"/>
            </a:pPr>
            <a:r>
              <a:rPr lang="en-US" dirty="0"/>
              <a:t>Seek to rectify historical distortions and omissions.</a:t>
            </a:r>
          </a:p>
          <a:p>
            <a:pPr marL="228600" indent="-228600">
              <a:buAutoNum type="arabicPeriod"/>
            </a:pPr>
            <a:r>
              <a:rPr lang="en-US" dirty="0"/>
              <a:t>Avoid the “model minority” and “super” minority syndromes</a:t>
            </a:r>
          </a:p>
          <a:p>
            <a:pPr marL="228600" indent="-228600">
              <a:buAutoNum type="arabicPeriod"/>
            </a:pPr>
            <a:r>
              <a:rPr lang="en-US" dirty="0"/>
              <a:t>Reflect an awareness of the changing status of women in society.</a:t>
            </a:r>
          </a:p>
          <a:p>
            <a:pPr marL="228600" indent="-228600">
              <a:buAutoNum type="arabicPeriod"/>
            </a:pPr>
            <a:r>
              <a:rPr lang="en-US" dirty="0"/>
              <a:t>Contain art and photos which accurately reflect  the racial diversity of Asian Americans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503492-6503-EA4A-9D02-DD989087E7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9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49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0CDA5809-5664-4520-ADC8-6959936A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icture containing text, painting&#10;&#10;Description automatically generated">
            <a:extLst>
              <a:ext uri="{FF2B5EF4-FFF2-40B4-BE49-F238E27FC236}">
                <a16:creationId xmlns:a16="http://schemas.microsoft.com/office/drawing/2014/main" id="{4B252BDD-98C5-4D45-9905-EC8AA51B11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276" y="744469"/>
            <a:ext cx="4331976" cy="5219920"/>
          </a:xfrm>
          <a:prstGeom prst="rect">
            <a:avLst/>
          </a:prstGeom>
        </p:spPr>
      </p:pic>
      <p:sp>
        <p:nvSpPr>
          <p:cNvPr id="53" name="Freeform 6">
            <a:extLst>
              <a:ext uri="{FF2B5EF4-FFF2-40B4-BE49-F238E27FC236}">
                <a16:creationId xmlns:a16="http://schemas.microsoft.com/office/drawing/2014/main" id="{D4C54414-6E76-4C63-9BDF-ED19F3B33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F32282-A852-F74C-9C32-6E211DA3A83F}"/>
              </a:ext>
            </a:extLst>
          </p:cNvPr>
          <p:cNvSpPr txBox="1"/>
          <p:nvPr/>
        </p:nvSpPr>
        <p:spPr>
          <a:xfrm>
            <a:off x="752858" y="6094140"/>
            <a:ext cx="43319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 Steps Behind </a:t>
            </a:r>
            <a:r>
              <a:rPr lang="en-US" dirty="0"/>
              <a:t>by Jeff </a:t>
            </a:r>
            <a:r>
              <a:rPr lang="en-US" dirty="0" err="1"/>
              <a:t>Gottesfeld</a:t>
            </a:r>
            <a:endParaRPr lang="en-US" dirty="0"/>
          </a:p>
          <a:p>
            <a:r>
              <a:rPr lang="en-US" dirty="0"/>
              <a:t>2020 Freeman Award for Children’s Lit.</a:t>
            </a:r>
          </a:p>
          <a:p>
            <a:endParaRPr lang="en-US" dirty="0"/>
          </a:p>
        </p:txBody>
      </p:sp>
      <p:pic>
        <p:nvPicPr>
          <p:cNvPr id="9" name="Picture 8" descr="A person standing next to a suitcase&#10;&#10;Description automatically generated with low confidence">
            <a:extLst>
              <a:ext uri="{FF2B5EF4-FFF2-40B4-BE49-F238E27FC236}">
                <a16:creationId xmlns:a16="http://schemas.microsoft.com/office/drawing/2014/main" id="{CE89EBC7-4A1B-E14C-B636-A71C3297C53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1759" y="1122538"/>
            <a:ext cx="3201205" cy="477488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EF92017-5995-904F-8BC6-7E844A34C42B}"/>
              </a:ext>
            </a:extLst>
          </p:cNvPr>
          <p:cNvSpPr txBox="1"/>
          <p:nvPr/>
        </p:nvSpPr>
        <p:spPr>
          <a:xfrm>
            <a:off x="5415323" y="6052258"/>
            <a:ext cx="411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A Place to Belong </a:t>
            </a:r>
            <a:r>
              <a:rPr lang="en-US" dirty="0"/>
              <a:t>by Cynthia </a:t>
            </a:r>
            <a:r>
              <a:rPr lang="en-US" dirty="0" err="1"/>
              <a:t>Kadohata</a:t>
            </a:r>
            <a:endParaRPr lang="en-US" dirty="0"/>
          </a:p>
          <a:p>
            <a:r>
              <a:rPr lang="en-US" dirty="0"/>
              <a:t>2019  Freeman Award for Middle School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C50E37-B8E2-1F47-922F-1919E94DCE24}"/>
              </a:ext>
            </a:extLst>
          </p:cNvPr>
          <p:cNvSpPr txBox="1"/>
          <p:nvPr/>
        </p:nvSpPr>
        <p:spPr>
          <a:xfrm>
            <a:off x="9533515" y="1049867"/>
            <a:ext cx="2646973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Welcome to Asian American Books to Use in the Classroom</a:t>
            </a:r>
          </a:p>
          <a:p>
            <a:pPr algn="ctr"/>
            <a:endParaRPr lang="en-US" sz="3200" dirty="0"/>
          </a:p>
          <a:p>
            <a:pPr algn="ctr"/>
            <a:r>
              <a:rPr lang="en-US" sz="1700" dirty="0"/>
              <a:t>Mary Roberts</a:t>
            </a:r>
          </a:p>
          <a:p>
            <a:pPr algn="ctr"/>
            <a:r>
              <a:rPr lang="en-US" sz="1700" dirty="0"/>
              <a:t>East Asia Resource Center</a:t>
            </a:r>
          </a:p>
          <a:p>
            <a:pPr algn="ctr"/>
            <a:r>
              <a:rPr lang="en-US" sz="1700" dirty="0"/>
              <a:t>UW</a:t>
            </a:r>
          </a:p>
          <a:p>
            <a:pPr algn="ctr"/>
            <a:r>
              <a:rPr lang="en-US" sz="1700" dirty="0"/>
              <a:t>NCTA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02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39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0CDA5809-5664-4520-ADC8-6959936A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9FEF23C0-0D95-D442-A6CC-AD67A85E81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276" y="744469"/>
            <a:ext cx="4331976" cy="5219969"/>
          </a:xfrm>
          <a:prstGeom prst="rect">
            <a:avLst/>
          </a:prstGeom>
        </p:spPr>
      </p:pic>
      <p:sp>
        <p:nvSpPr>
          <p:cNvPr id="44" name="Freeform 6">
            <a:extLst>
              <a:ext uri="{FF2B5EF4-FFF2-40B4-BE49-F238E27FC236}">
                <a16:creationId xmlns:a16="http://schemas.microsoft.com/office/drawing/2014/main" id="{D4C54414-6E76-4C63-9BDF-ED19F3B33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5412340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BAE56-4082-C449-A28D-203902FF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0221" y="1125416"/>
            <a:ext cx="5904089" cy="5521570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3200" dirty="0"/>
            </a:br>
            <a:endParaRPr lang="en-US" sz="2000" b="1" u="sng" cap="al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925770-52F4-C94F-A2E6-FCD3255EF703}"/>
              </a:ext>
            </a:extLst>
          </p:cNvPr>
          <p:cNvSpPr txBox="1"/>
          <p:nvPr/>
        </p:nvSpPr>
        <p:spPr>
          <a:xfrm>
            <a:off x="293262" y="6044657"/>
            <a:ext cx="50140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When Spring Comes to the DMZ </a:t>
            </a:r>
            <a:r>
              <a:rPr lang="en-US" dirty="0"/>
              <a:t>by </a:t>
            </a:r>
            <a:r>
              <a:rPr lang="en-US" dirty="0" err="1"/>
              <a:t>Uk</a:t>
            </a:r>
            <a:r>
              <a:rPr lang="en-US" dirty="0"/>
              <a:t>-Bae Lee </a:t>
            </a:r>
          </a:p>
          <a:p>
            <a:r>
              <a:rPr lang="en-US" dirty="0"/>
              <a:t>2019  Freeman Award for Children’s Lit. (Of Note)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B3D5B8-E06B-6D49-8047-368A98514933}"/>
              </a:ext>
            </a:extLst>
          </p:cNvPr>
          <p:cNvSpPr txBox="1"/>
          <p:nvPr/>
        </p:nvSpPr>
        <p:spPr>
          <a:xfrm>
            <a:off x="5787342" y="1132806"/>
            <a:ext cx="640465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Freeman Awards for East and SE Asia: Children’s Lit, Middle and High School</a:t>
            </a:r>
          </a:p>
          <a:p>
            <a:endParaRPr lang="en-US" sz="3200" dirty="0"/>
          </a:p>
          <a:p>
            <a:pPr algn="ctr"/>
            <a:r>
              <a:rPr lang="en-US" sz="2400" dirty="0"/>
              <a:t>“Cultural authenticity is not just accuracy or the avoidance of stereotype, but involves cultural values, facts, and attitudes that members of the culture as a whole consider worthy of acceptance and belief” 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r>
              <a:rPr lang="en-US" sz="2400" dirty="0" err="1"/>
              <a:t>Weimen</a:t>
            </a:r>
            <a:r>
              <a:rPr lang="en-US" sz="2400" dirty="0"/>
              <a:t> Mo and </a:t>
            </a:r>
            <a:r>
              <a:rPr lang="en-US" sz="2400" dirty="0" err="1"/>
              <a:t>Wenju</a:t>
            </a:r>
            <a:r>
              <a:rPr lang="en-US" sz="2400" dirty="0"/>
              <a:t> Shen</a:t>
            </a:r>
          </a:p>
        </p:txBody>
      </p:sp>
    </p:spTree>
    <p:extLst>
      <p:ext uri="{BB962C8B-B14F-4D97-AF65-F5344CB8AC3E}">
        <p14:creationId xmlns:p14="http://schemas.microsoft.com/office/powerpoint/2010/main" val="1355150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4B26612-BF85-2446-ACC5-6458459C80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2"/>
            <a:ext cx="4373545" cy="685800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631C18-A1B7-CD4A-9F49-5BD3B054791C}"/>
              </a:ext>
            </a:extLst>
          </p:cNvPr>
          <p:cNvSpPr txBox="1"/>
          <p:nvPr/>
        </p:nvSpPr>
        <p:spPr>
          <a:xfrm>
            <a:off x="0" y="5969000"/>
            <a:ext cx="4373545" cy="888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</a:pPr>
            <a:endParaRPr lang="en-US" i="1" dirty="0">
              <a:solidFill>
                <a:schemeClr val="tx2"/>
              </a:solidFill>
            </a:endParaRP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</a:pPr>
            <a:r>
              <a:rPr lang="en-US" i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B838C5-5B58-AC41-B550-574CFAB95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187" y="94593"/>
            <a:ext cx="4698124" cy="67104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4D47296-C20B-F744-B14D-4AF18098F47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2145" y="0"/>
            <a:ext cx="4857165" cy="685762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3239AB4-5402-3045-9185-99215DD05DA8}"/>
              </a:ext>
            </a:extLst>
          </p:cNvPr>
          <p:cNvSpPr txBox="1"/>
          <p:nvPr/>
        </p:nvSpPr>
        <p:spPr>
          <a:xfrm>
            <a:off x="9459310" y="214489"/>
            <a:ext cx="2653668" cy="1172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3200" dirty="0"/>
              <a:t>How to Choose?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Cultural Authenticity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Authority,</a:t>
            </a:r>
          </a:p>
          <a:p>
            <a:pPr algn="ctr"/>
            <a:r>
              <a:rPr lang="en-US" sz="3200" dirty="0"/>
              <a:t>Power, and Voice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Agency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8605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C96282C0-351C-48EE-A89D-D662C5DB2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8" descr="A picture containing text&#10;&#10;Description automatically generated">
            <a:extLst>
              <a:ext uri="{FF2B5EF4-FFF2-40B4-BE49-F238E27FC236}">
                <a16:creationId xmlns:a16="http://schemas.microsoft.com/office/drawing/2014/main" id="{3C94A8F3-2A3E-1344-9FBC-F66D324CB22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4373546" cy="6857990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1B35EC73-2F87-44A7-B231-91053659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7CFFD6E-2BE5-304B-AF35-5E407AC31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293511"/>
            <a:ext cx="6865398" cy="6265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Ways to Encourage Student Reflection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Analysis of visual images in picture books and graphic novels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Choice 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Open ended  writing prompts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endParaRPr lang="en-US" sz="26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6480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EFADEDC-47BB-4F2C-AB69-715527B4D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picture containing text, person, spectacles&#10;&#10;Description automatically generated">
            <a:extLst>
              <a:ext uri="{FF2B5EF4-FFF2-40B4-BE49-F238E27FC236}">
                <a16:creationId xmlns:a16="http://schemas.microsoft.com/office/drawing/2014/main" id="{CFDB01D9-E4F9-4349-92B5-632E615A8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420" y="643467"/>
            <a:ext cx="1832704" cy="2705100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0" name="Content Placeholder 9" descr="A picture containing text, tool&#10;&#10;Description automatically generated">
            <a:extLst>
              <a:ext uri="{FF2B5EF4-FFF2-40B4-BE49-F238E27FC236}">
                <a16:creationId xmlns:a16="http://schemas.microsoft.com/office/drawing/2014/main" id="{DAC662D9-EFDB-B740-9337-CA1AFDB136E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562" y="3509434"/>
            <a:ext cx="2610421" cy="27051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CC97F718-8333-4ACB-AEE4-87F88BE1D4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60BE03F1-4F7A-459E-A968-20FD29F3F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3" y="293511"/>
            <a:ext cx="6955709" cy="63443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Further Study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2400" dirty="0"/>
              <a:t>Read and interrogate each text.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Explore the National Consortium for Teaching About Asia (NCTA) website to watch for workshops on Asian Americans, book clubs and classes about the Freeman Award Books. </a:t>
            </a:r>
          </a:p>
          <a:p>
            <a:pPr marL="0" indent="0" algn="ctr">
              <a:buNone/>
            </a:pPr>
            <a:r>
              <a:rPr lang="en-US" sz="2400" dirty="0"/>
              <a:t>East Asia Resource Center UW https://</a:t>
            </a:r>
            <a:r>
              <a:rPr lang="en-US" sz="2400" dirty="0" err="1"/>
              <a:t>jsis.washington.edu</a:t>
            </a:r>
            <a:r>
              <a:rPr lang="en-US" sz="2400" dirty="0"/>
              <a:t>/</a:t>
            </a:r>
            <a:r>
              <a:rPr lang="en-US" sz="2400" dirty="0" err="1"/>
              <a:t>earc</a:t>
            </a:r>
            <a:r>
              <a:rPr lang="en-US" sz="2400" dirty="0"/>
              <a:t>/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Investigate the Council On Interracial Books for Children.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10153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1840</TotalTime>
  <Words>406</Words>
  <Application>Microsoft Macintosh PowerPoint</Application>
  <PresentationFormat>Widescreen</PresentationFormat>
  <Paragraphs>95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Crop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Masters</dc:title>
  <dc:creator>Mary Roberts</dc:creator>
  <cp:lastModifiedBy>Sandy Balzer</cp:lastModifiedBy>
  <cp:revision>166</cp:revision>
  <cp:lastPrinted>2021-02-26T20:04:04Z</cp:lastPrinted>
  <dcterms:created xsi:type="dcterms:W3CDTF">2018-07-22T04:05:57Z</dcterms:created>
  <dcterms:modified xsi:type="dcterms:W3CDTF">2021-03-01T16:39:48Z</dcterms:modified>
</cp:coreProperties>
</file>